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6"/>
  </p:notesMasterIdLst>
  <p:sldIdLst>
    <p:sldId id="256" r:id="rId2"/>
    <p:sldId id="257" r:id="rId3"/>
    <p:sldId id="266" r:id="rId4"/>
    <p:sldId id="258" r:id="rId5"/>
  </p:sldIdLst>
  <p:sldSz cx="12192000" cy="6858000"/>
  <p:notesSz cx="679132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4" d="100"/>
          <a:sy n="94" d="100"/>
        </p:scale>
        <p:origin x="-384" y="-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6846" y="0"/>
            <a:ext cx="294290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7F0C6-C9BC-4D24-A179-9D3115ACD472}" type="datetimeFigureOut">
              <a:rPr lang="ru-RU" smtClean="0"/>
              <a:pPr/>
              <a:t>09.09.2016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133" y="4751219"/>
            <a:ext cx="543306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290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6846" y="9377317"/>
            <a:ext cx="294290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5129D-8C0D-4669-9820-C109CAD0C5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220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AF7D-FE21-4971-A6A7-AF76FDBDDD5F}" type="datetimeFigureOut">
              <a:rPr lang="ru-RU" smtClean="0"/>
              <a:pPr/>
              <a:t>09.09.2016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9443863-8001-456B-8CFC-72159C07E7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84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AF7D-FE21-4971-A6A7-AF76FDBDDD5F}" type="datetimeFigureOut">
              <a:rPr lang="ru-RU" smtClean="0"/>
              <a:pPr/>
              <a:t>09.09.2016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9443863-8001-456B-8CFC-72159C07E7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46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AF7D-FE21-4971-A6A7-AF76FDBDDD5F}" type="datetimeFigureOut">
              <a:rPr lang="ru-RU" smtClean="0"/>
              <a:pPr/>
              <a:t>09.09.2016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9443863-8001-456B-8CFC-72159C07E7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200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AF7D-FE21-4971-A6A7-AF76FDBDDD5F}" type="datetimeFigureOut">
              <a:rPr lang="ru-RU" smtClean="0"/>
              <a:pPr/>
              <a:t>09.09.2016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443863-8001-456B-8CFC-72159C07E7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007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AF7D-FE21-4971-A6A7-AF76FDBDDD5F}" type="datetimeFigureOut">
              <a:rPr lang="ru-RU" smtClean="0"/>
              <a:pPr/>
              <a:t>09.09.2016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443863-8001-456B-8CFC-72159C07E7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0255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AF7D-FE21-4971-A6A7-AF76FDBDDD5F}" type="datetimeFigureOut">
              <a:rPr lang="ru-RU" smtClean="0"/>
              <a:pPr/>
              <a:t>09.09.2016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443863-8001-456B-8CFC-72159C07E7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803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AF7D-FE21-4971-A6A7-AF76FDBDDD5F}" type="datetimeFigureOut">
              <a:rPr lang="ru-RU" smtClean="0"/>
              <a:pPr/>
              <a:t>09.09.2016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43863-8001-456B-8CFC-72159C07E7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018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AF7D-FE21-4971-A6A7-AF76FDBDDD5F}" type="datetimeFigureOut">
              <a:rPr lang="ru-RU" smtClean="0"/>
              <a:pPr/>
              <a:t>09.09.2016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43863-8001-456B-8CFC-72159C07E7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396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AF7D-FE21-4971-A6A7-AF76FDBDDD5F}" type="datetimeFigureOut">
              <a:rPr lang="ru-RU" smtClean="0"/>
              <a:pPr/>
              <a:t>09.09.2016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43863-8001-456B-8CFC-72159C07E7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378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AF7D-FE21-4971-A6A7-AF76FDBDDD5F}" type="datetimeFigureOut">
              <a:rPr lang="ru-RU" smtClean="0"/>
              <a:pPr/>
              <a:t>09.09.2016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9443863-8001-456B-8CFC-72159C07E7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9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AF7D-FE21-4971-A6A7-AF76FDBDDD5F}" type="datetimeFigureOut">
              <a:rPr lang="ru-RU" smtClean="0"/>
              <a:pPr/>
              <a:t>09.09.2016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9443863-8001-456B-8CFC-72159C07E7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993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AF7D-FE21-4971-A6A7-AF76FDBDDD5F}" type="datetimeFigureOut">
              <a:rPr lang="ru-RU" smtClean="0"/>
              <a:pPr/>
              <a:t>09.09.2016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9443863-8001-456B-8CFC-72159C07E7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624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AF7D-FE21-4971-A6A7-AF76FDBDDD5F}" type="datetimeFigureOut">
              <a:rPr lang="ru-RU" smtClean="0"/>
              <a:pPr/>
              <a:t>09.09.2016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43863-8001-456B-8CFC-72159C07E7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736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AF7D-FE21-4971-A6A7-AF76FDBDDD5F}" type="datetimeFigureOut">
              <a:rPr lang="ru-RU" smtClean="0"/>
              <a:pPr/>
              <a:t>09.09.2016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43863-8001-456B-8CFC-72159C07E7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699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AF7D-FE21-4971-A6A7-AF76FDBDDD5F}" type="datetimeFigureOut">
              <a:rPr lang="ru-RU" smtClean="0"/>
              <a:pPr/>
              <a:t>09.09.2016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43863-8001-456B-8CFC-72159C07E7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691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AF7D-FE21-4971-A6A7-AF76FDBDDD5F}" type="datetimeFigureOut">
              <a:rPr lang="ru-RU" smtClean="0"/>
              <a:pPr/>
              <a:t>09.09.2016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443863-8001-456B-8CFC-72159C07E7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152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BAF7D-FE21-4971-A6A7-AF76FDBDDD5F}" type="datetimeFigureOut">
              <a:rPr lang="ru-RU" smtClean="0"/>
              <a:pPr/>
              <a:t>09.09.2016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9443863-8001-456B-8CFC-72159C07E7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06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77000">
              <a:schemeClr val="accent5">
                <a:alpha val="70000"/>
                <a:lumMod val="34000"/>
                <a:lumOff val="66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185" y="1135780"/>
            <a:ext cx="11004427" cy="4273618"/>
          </a:xfrm>
        </p:spPr>
        <p:txBody>
          <a:bodyPr>
            <a:noAutofit/>
          </a:bodyPr>
          <a:lstStyle/>
          <a:p>
            <a:pPr algn="ctr"/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Предложения по установлению норм вылова при осуществлении любительского рыболовства в зоне деятельности </a:t>
            </a:r>
            <a:b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Нижнеобского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территориального управления 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Росрыболовства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4700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77000">
              <a:schemeClr val="accent5">
                <a:alpha val="70000"/>
                <a:lumMod val="34000"/>
                <a:lumOff val="66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764" y="356135"/>
            <a:ext cx="8911687" cy="837398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>
                <a:solidFill>
                  <a:schemeClr val="accent1"/>
                </a:solidFill>
              </a:rPr>
              <a:t>Нормы вылова в зоне ответственности </a:t>
            </a:r>
            <a:r>
              <a:rPr lang="ru-RU" sz="2400" b="1" i="1" dirty="0" err="1">
                <a:solidFill>
                  <a:schemeClr val="accent1"/>
                </a:solidFill>
              </a:rPr>
              <a:t>Нижнеобского</a:t>
            </a:r>
            <a:r>
              <a:rPr lang="ru-RU" sz="2400" b="1" i="1" dirty="0">
                <a:solidFill>
                  <a:schemeClr val="accent1"/>
                </a:solidFill>
              </a:rPr>
              <a:t> территориального управления </a:t>
            </a:r>
            <a:r>
              <a:rPr lang="ru-RU" sz="2400" b="1" i="1" dirty="0" err="1">
                <a:solidFill>
                  <a:schemeClr val="accent1"/>
                </a:solidFill>
              </a:rPr>
              <a:t>Росрыболовства</a:t>
            </a:r>
            <a:endParaRPr lang="ru-RU" sz="2400" b="1" i="1" dirty="0">
              <a:solidFill>
                <a:schemeClr val="accent1"/>
              </a:solidFill>
            </a:endParaRPr>
          </a:p>
        </p:txBody>
      </p:sp>
      <p:graphicFrame>
        <p:nvGraphicFramePr>
          <p:cNvPr id="5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832962"/>
              </p:ext>
            </p:extLst>
          </p:nvPr>
        </p:nvGraphicFramePr>
        <p:xfrm>
          <a:off x="1145834" y="1295821"/>
          <a:ext cx="10722546" cy="4779264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5400000" algn="ctr" rotWithShape="0">
                    <a:schemeClr val="bg1">
                      <a:lumMod val="65000"/>
                    </a:schemeClr>
                  </a:outerShdw>
                </a:effectLst>
                <a:tableStyleId>{5C22544A-7EE6-4342-B048-85BDC9FD1C3A}</a:tableStyleId>
              </a:tblPr>
              <a:tblGrid>
                <a:gridCol w="5849170"/>
                <a:gridCol w="4873376"/>
              </a:tblGrid>
              <a:tr h="186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Виды водных биоресурсов 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30" marR="3593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Суточная норма вылова, кг/</a:t>
                      </a:r>
                      <a:r>
                        <a:rPr lang="ru-RU" sz="16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экз</a:t>
                      </a:r>
                      <a:r>
                        <a:rPr lang="ru-RU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30" marR="35930" marT="0" marB="0">
                    <a:noFill/>
                  </a:tcPr>
                </a:tc>
              </a:tr>
              <a:tr h="18615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Свердловская область</a:t>
                      </a:r>
                      <a:endParaRPr lang="ru-RU" sz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30" marR="3593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6393">
                <a:tc>
                  <a:txBody>
                    <a:bodyPr/>
                    <a:lstStyle/>
                    <a:p>
                      <a:r>
                        <a:rPr lang="ru-RU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Хариус сибирский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30" marR="3593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3/15</a:t>
                      </a:r>
                      <a:endParaRPr lang="ru-RU" sz="14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30" marR="35930" marT="0" marB="0">
                    <a:noFill/>
                  </a:tcPr>
                </a:tc>
              </a:tr>
              <a:tr h="176393">
                <a:tc>
                  <a:txBody>
                    <a:bodyPr/>
                    <a:lstStyle/>
                    <a:p>
                      <a:r>
                        <a:rPr lang="ru-RU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Судак, щука, налим, сазан, лещ, язь суммарно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30" marR="3593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30" marR="35930" marT="0" marB="0">
                    <a:noFill/>
                  </a:tcPr>
                </a:tc>
              </a:tr>
              <a:tr h="176393">
                <a:tc>
                  <a:txBody>
                    <a:bodyPr/>
                    <a:lstStyle/>
                    <a:p>
                      <a:r>
                        <a:rPr lang="ru-RU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Карась, плотва, окунь суммарно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30" marR="3593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4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30" marR="35930" marT="0" marB="0">
                    <a:noFill/>
                  </a:tcPr>
                </a:tc>
              </a:tr>
              <a:tr h="176393">
                <a:tc>
                  <a:txBody>
                    <a:bodyPr/>
                    <a:lstStyle/>
                    <a:p>
                      <a:r>
                        <a:rPr lang="ru-RU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Прочие виды рыб*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30" marR="3593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суточная норма не устанавливается</a:t>
                      </a:r>
                      <a:endParaRPr lang="ru-RU" sz="14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30" marR="35930" marT="0" marB="0">
                    <a:noFill/>
                  </a:tcPr>
                </a:tc>
              </a:tr>
              <a:tr h="18615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Курганская область</a:t>
                      </a:r>
                      <a:endParaRPr lang="ru-RU" sz="1400" b="1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30" marR="3593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2787">
                <a:tc>
                  <a:txBody>
                    <a:bodyPr/>
                    <a:lstStyle/>
                    <a:p>
                      <a:r>
                        <a:rPr lang="ru-RU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Лещ, судак, налим, язь, щука, сазан, карась, плотва, окунь суммарно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30" marR="3593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ru-RU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30" marR="35930" marT="0" marB="0">
                    <a:noFill/>
                  </a:tcPr>
                </a:tc>
              </a:tr>
              <a:tr h="176393">
                <a:tc>
                  <a:txBody>
                    <a:bodyPr/>
                    <a:lstStyle/>
                    <a:p>
                      <a:r>
                        <a:rPr lang="ru-RU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Прочие виды рыб </a:t>
                      </a:r>
                      <a:r>
                        <a:rPr lang="ru-RU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30" marR="3593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суточная норма не устанавливается</a:t>
                      </a:r>
                      <a:endParaRPr lang="ru-RU" sz="14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30" marR="35930" marT="0" marB="0">
                    <a:noFill/>
                  </a:tcPr>
                </a:tc>
              </a:tr>
              <a:tr h="176393">
                <a:tc>
                  <a:txBody>
                    <a:bodyPr/>
                    <a:lstStyle/>
                    <a:p>
                      <a:r>
                        <a:rPr lang="ru-RU" sz="16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Гаммарус</a:t>
                      </a:r>
                      <a:r>
                        <a:rPr lang="ru-RU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30" marR="3593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0,5</a:t>
                      </a:r>
                      <a:endParaRPr lang="ru-RU" sz="14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30" marR="35930" marT="0" marB="0">
                    <a:noFill/>
                  </a:tcPr>
                </a:tc>
              </a:tr>
              <a:tr h="176393">
                <a:tc>
                  <a:txBody>
                    <a:bodyPr/>
                    <a:lstStyle/>
                    <a:p>
                      <a:r>
                        <a:rPr lang="ru-RU" sz="16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Хирономиды</a:t>
                      </a:r>
                      <a:r>
                        <a:rPr lang="ru-RU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30" marR="3593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0,1</a:t>
                      </a:r>
                      <a:endParaRPr lang="ru-RU" sz="14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30" marR="35930" marT="0" marB="0">
                    <a:noFill/>
                  </a:tcPr>
                </a:tc>
              </a:tr>
              <a:tr h="18615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Челябинская область</a:t>
                      </a:r>
                      <a:endParaRPr lang="ru-RU" sz="1400" b="1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30" marR="3593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6393">
                <a:tc>
                  <a:txBody>
                    <a:bodyPr/>
                    <a:lstStyle/>
                    <a:p>
                      <a:r>
                        <a:rPr lang="ru-RU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Сиг, рипус, суммарно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30" marR="3593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3/15</a:t>
                      </a:r>
                      <a:endParaRPr lang="ru-RU" sz="14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30" marR="35930" marT="0" marB="0">
                    <a:noFill/>
                  </a:tcPr>
                </a:tc>
              </a:tr>
              <a:tr h="176393">
                <a:tc>
                  <a:txBody>
                    <a:bodyPr/>
                    <a:lstStyle/>
                    <a:p>
                      <a:r>
                        <a:rPr lang="ru-RU" sz="16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Лещ, судак, язь, щука, сазан, карась, плотва, окунь суммарно</a:t>
                      </a:r>
                      <a:endParaRPr lang="ru-RU" sz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30" marR="3593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ru-RU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30" marR="35930" marT="0" marB="0">
                    <a:noFill/>
                  </a:tcPr>
                </a:tc>
              </a:tr>
              <a:tr h="176393">
                <a:tc>
                  <a:txBody>
                    <a:bodyPr/>
                    <a:lstStyle/>
                    <a:p>
                      <a:r>
                        <a:rPr lang="ru-RU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Прочие виды </a:t>
                      </a:r>
                      <a:r>
                        <a:rPr lang="ru-RU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рыб*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30" marR="3593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4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30" marR="35930" marT="0" marB="0">
                    <a:noFill/>
                  </a:tcPr>
                </a:tc>
              </a:tr>
              <a:tr h="176393">
                <a:tc>
                  <a:txBody>
                    <a:bodyPr/>
                    <a:lstStyle/>
                    <a:p>
                      <a:r>
                        <a:rPr lang="ru-RU" sz="16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Гаммарус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30" marR="3593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0,5</a:t>
                      </a:r>
                      <a:endParaRPr lang="ru-RU" sz="14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30" marR="35930" marT="0" marB="0">
                    <a:noFill/>
                  </a:tcPr>
                </a:tc>
              </a:tr>
              <a:tr h="176393">
                <a:tc>
                  <a:txBody>
                    <a:bodyPr/>
                    <a:lstStyle/>
                    <a:p>
                      <a:r>
                        <a:rPr lang="ru-RU" sz="16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Хирономиды</a:t>
                      </a:r>
                      <a:r>
                        <a:rPr lang="ru-RU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30" marR="3593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0,1 </a:t>
                      </a:r>
                      <a:endParaRPr lang="ru-RU" sz="14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30" marR="35930" marT="0" marB="0">
                    <a:noFill/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49582" y="6084918"/>
            <a:ext cx="10818798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Примечание* в категорию прочие виды рыб включены: ерш, пескарь, гольян, </a:t>
            </a:r>
            <a:r>
              <a:rPr lang="ru-RU" sz="140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ротан</a:t>
            </a:r>
            <a:r>
              <a:rPr lang="ru-RU" sz="14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40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верховка</a:t>
            </a:r>
            <a:r>
              <a:rPr lang="ru-RU" sz="14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40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уклея</a:t>
            </a:r>
            <a:r>
              <a:rPr lang="ru-RU" sz="14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</a:t>
            </a:r>
            <a:endParaRPr lang="ru-RU" sz="120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9473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77000">
              <a:schemeClr val="accent5">
                <a:alpha val="70000"/>
                <a:lumMod val="34000"/>
                <a:lumOff val="66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530041" y="895397"/>
            <a:ext cx="8911687" cy="837398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>
                <a:solidFill>
                  <a:schemeClr val="accent1"/>
                </a:solidFill>
              </a:rPr>
              <a:t>Нормы вылова в зоне ответственности </a:t>
            </a:r>
            <a:r>
              <a:rPr lang="ru-RU" sz="2400" b="1" i="1" dirty="0" err="1">
                <a:solidFill>
                  <a:schemeClr val="accent1"/>
                </a:solidFill>
              </a:rPr>
              <a:t>Нижнеобского</a:t>
            </a:r>
            <a:r>
              <a:rPr lang="ru-RU" sz="2400" b="1" i="1" dirty="0">
                <a:solidFill>
                  <a:schemeClr val="accent1"/>
                </a:solidFill>
              </a:rPr>
              <a:t> территориального управления </a:t>
            </a:r>
            <a:r>
              <a:rPr lang="ru-RU" sz="2400" b="1" i="1" dirty="0" err="1">
                <a:solidFill>
                  <a:schemeClr val="accent1"/>
                </a:solidFill>
              </a:rPr>
              <a:t>Росрыболовства</a:t>
            </a:r>
            <a:endParaRPr lang="ru-RU" sz="2400" b="1" i="1" dirty="0">
              <a:solidFill>
                <a:schemeClr val="accent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49582" y="2008006"/>
          <a:ext cx="10722546" cy="420624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5400000" algn="ctr" rotWithShape="0">
                    <a:schemeClr val="bg1">
                      <a:lumMod val="65000"/>
                    </a:schemeClr>
                  </a:outerShdw>
                </a:effectLst>
                <a:tableStyleId>{5C22544A-7EE6-4342-B048-85BDC9FD1C3A}</a:tableStyleId>
              </a:tblPr>
              <a:tblGrid>
                <a:gridCol w="5640387"/>
                <a:gridCol w="5082159"/>
              </a:tblGrid>
              <a:tr h="186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Виды водных биоресурсов </a:t>
                      </a:r>
                      <a:endParaRPr lang="ru-RU" sz="2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30" marR="3593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Суточная норма вылова, кг/</a:t>
                      </a:r>
                      <a:r>
                        <a:rPr lang="ru-RU" sz="24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экз</a:t>
                      </a:r>
                      <a:r>
                        <a:rPr lang="ru-RU" sz="2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2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30" marR="3593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049582" y="2428630"/>
          <a:ext cx="10722546" cy="331012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5400000" algn="ctr" rotWithShape="0">
                    <a:schemeClr val="bg1">
                      <a:lumMod val="65000"/>
                    </a:schemeClr>
                  </a:outerShdw>
                </a:effectLst>
                <a:tableStyleId>{5C22544A-7EE6-4342-B048-85BDC9FD1C3A}</a:tableStyleId>
              </a:tblPr>
              <a:tblGrid>
                <a:gridCol w="5632572"/>
                <a:gridCol w="5089974"/>
              </a:tblGrid>
              <a:tr h="176393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Тюменская область</a:t>
                      </a:r>
                      <a:endParaRPr lang="ru-RU" sz="20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30" marR="3593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Щука, судак, лещ,  язь, </a:t>
                      </a:r>
                      <a:r>
                        <a:rPr lang="ru-RU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карась, </a:t>
                      </a:r>
                      <a:r>
                        <a:rPr lang="ru-RU" sz="24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сумарно</a:t>
                      </a:r>
                      <a:endParaRPr lang="ru-RU" sz="2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30" marR="3593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20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30" marR="35930" marT="0" marB="0">
                    <a:noFill/>
                  </a:tcPr>
                </a:tc>
              </a:tr>
              <a:tr h="186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Прочие виды рыб </a:t>
                      </a:r>
                      <a:r>
                        <a:rPr lang="ru-RU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</a:t>
                      </a:r>
                      <a:endParaRPr lang="ru-RU" sz="2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30" marR="3593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суточная норма не устанавливается</a:t>
                      </a:r>
                      <a:endParaRPr lang="ru-RU" sz="20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30" marR="35930" marT="0" marB="0">
                    <a:noFill/>
                  </a:tcPr>
                </a:tc>
              </a:tr>
              <a:tr h="186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Раки </a:t>
                      </a:r>
                      <a:endParaRPr lang="ru-RU" sz="2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30" marR="3593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0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30" marR="35930" marT="0" marB="0">
                    <a:noFill/>
                  </a:tcPr>
                </a:tc>
              </a:tr>
              <a:tr h="186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Гаммарус</a:t>
                      </a:r>
                      <a:endParaRPr lang="ru-RU" sz="200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30" marR="3593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0,5</a:t>
                      </a:r>
                      <a:endParaRPr lang="ru-RU" sz="20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30" marR="35930" marT="0" marB="0">
                    <a:noFill/>
                  </a:tcPr>
                </a:tc>
              </a:tr>
              <a:tr h="186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Хирономиды</a:t>
                      </a:r>
                      <a:endParaRPr lang="ru-RU" sz="2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30" marR="3593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0,1</a:t>
                      </a:r>
                    </a:p>
                  </a:txBody>
                  <a:tcPr marL="35930" marR="35930" marT="0" marB="0">
                    <a:noFill/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049582" y="5819289"/>
            <a:ext cx="10818798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Примечание* в категорию прочие виды рыб включены: ерш, пескарь, гольян, </a:t>
            </a:r>
            <a:r>
              <a:rPr lang="ru-RU" sz="140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ротан</a:t>
            </a:r>
            <a:r>
              <a:rPr lang="ru-RU" sz="14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40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верховка</a:t>
            </a:r>
            <a:r>
              <a:rPr lang="ru-RU" sz="14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40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уклея</a:t>
            </a:r>
            <a:r>
              <a:rPr lang="ru-RU" sz="14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</a:t>
            </a:r>
            <a:endParaRPr lang="ru-RU" sz="120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0681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77000">
              <a:schemeClr val="accent5">
                <a:alpha val="70000"/>
                <a:lumMod val="34000"/>
                <a:lumOff val="66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0277" y="129689"/>
            <a:ext cx="10270156" cy="790804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 smtClean="0">
                <a:solidFill>
                  <a:schemeClr val="accent1"/>
                </a:solidFill>
              </a:rPr>
              <a:t>: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9598648"/>
              </p:ext>
            </p:extLst>
          </p:nvPr>
        </p:nvGraphicFramePr>
        <p:xfrm>
          <a:off x="870386" y="1101962"/>
          <a:ext cx="10569938" cy="56608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22268"/>
                <a:gridCol w="4847670"/>
              </a:tblGrid>
              <a:tr h="2258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Виды водных биоресурсов 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37" marR="66637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chemeClr val="tx1"/>
                          </a:solidFill>
                          <a:effectLst/>
                        </a:rPr>
                        <a:t>Суточная норма вылова, кг/экз </a:t>
                      </a:r>
                      <a:endParaRPr lang="ru-RU" sz="1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37" marR="66637" marT="0" marB="0">
                    <a:noFill/>
                  </a:tcPr>
                </a:tc>
              </a:tr>
              <a:tr h="22582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i="1" dirty="0">
                          <a:solidFill>
                            <a:srgbClr val="FF0000"/>
                          </a:solidFill>
                          <a:effectLst/>
                        </a:rPr>
                        <a:t>Ямало-Ненецкий автономный округ, морские водные объекты  </a:t>
                      </a:r>
                      <a:endParaRPr lang="ru-RU" sz="1700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37" marR="66637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5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Хариус</a:t>
                      </a:r>
                      <a:endParaRPr lang="ru-RU" sz="1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37" marR="66637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37" marR="66637" marT="0" marB="0" anchor="ctr">
                    <a:noFill/>
                  </a:tcPr>
                </a:tc>
              </a:tr>
              <a:tr h="225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Ряпушка </a:t>
                      </a:r>
                      <a:endParaRPr lang="ru-RU" sz="17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37" marR="66637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37" marR="66637" marT="0" marB="0" anchor="ctr">
                    <a:noFill/>
                  </a:tcPr>
                </a:tc>
              </a:tr>
              <a:tr h="225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Корюшка </a:t>
                      </a:r>
                      <a:endParaRPr lang="ru-RU" sz="17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37" marR="66637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37" marR="66637" marT="0" marB="0" anchor="ctr">
                    <a:noFill/>
                  </a:tcPr>
                </a:tc>
              </a:tr>
              <a:tr h="225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Навага, налим, язь, щука, лещ, ерш суммарно</a:t>
                      </a:r>
                      <a:endParaRPr lang="ru-RU" sz="17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37" marR="66637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37" marR="66637" marT="0" marB="0" anchor="ctr">
                    <a:noFill/>
                  </a:tcPr>
                </a:tc>
              </a:tr>
              <a:tr h="22582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i="1" dirty="0">
                          <a:solidFill>
                            <a:srgbClr val="FF0000"/>
                          </a:solidFill>
                          <a:effectLst/>
                        </a:rPr>
                        <a:t>Ямало-Ненецкий автономный округ, внутренние водные объекты </a:t>
                      </a:r>
                      <a:endParaRPr lang="ru-RU" sz="1700" b="1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37" marR="66637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5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Арктический голец</a:t>
                      </a:r>
                      <a:endParaRPr lang="ru-RU" sz="17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37" marR="66637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</a:rPr>
                        <a:t>-/1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37" marR="66637" marT="0" marB="0" anchor="ctr">
                    <a:noFill/>
                  </a:tcPr>
                </a:tc>
              </a:tr>
              <a:tr h="225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Таймень в бассейне р. Таз</a:t>
                      </a:r>
                      <a:endParaRPr lang="ru-RU" sz="1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37" marR="66637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</a:rPr>
                        <a:t>-/1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37" marR="66637" marT="0" marB="0" anchor="ctr">
                    <a:noFill/>
                  </a:tcPr>
                </a:tc>
              </a:tr>
              <a:tr h="225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Хариус</a:t>
                      </a:r>
                      <a:endParaRPr lang="ru-RU" sz="1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37" marR="66637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37" marR="66637" marT="0" marB="0" anchor="ctr">
                    <a:noFill/>
                  </a:tcPr>
                </a:tc>
              </a:tr>
              <a:tr h="225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Ряпушка </a:t>
                      </a:r>
                      <a:endParaRPr lang="ru-RU" sz="1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37" marR="66637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37" marR="66637" marT="0" marB="0" anchor="ctr">
                    <a:noFill/>
                  </a:tcPr>
                </a:tc>
              </a:tr>
              <a:tr h="225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Корюшка </a:t>
                      </a:r>
                      <a:endParaRPr lang="ru-RU" sz="1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37" marR="66637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37" marR="66637" marT="0" marB="0" anchor="ctr">
                    <a:noFill/>
                  </a:tcPr>
                </a:tc>
              </a:tr>
              <a:tr h="225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Навага, налим, язь, щука, лещ, ерш суммарно</a:t>
                      </a:r>
                      <a:endParaRPr lang="ru-RU" sz="17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37" marR="66637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37" marR="66637" marT="0" marB="0" anchor="ctr">
                    <a:noFill/>
                  </a:tcPr>
                </a:tc>
              </a:tr>
              <a:tr h="22582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i="1" dirty="0">
                          <a:solidFill>
                            <a:srgbClr val="FF0000"/>
                          </a:solidFill>
                          <a:effectLst/>
                        </a:rPr>
                        <a:t>Ханты – Мансийский  автономный округ </a:t>
                      </a:r>
                      <a:endParaRPr lang="ru-RU" sz="1700" b="1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37" marR="66637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5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Тугун </a:t>
                      </a:r>
                      <a:endParaRPr lang="ru-RU" sz="1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37" marR="66637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37" marR="66637" marT="0" marB="0" anchor="ctr">
                    <a:noFill/>
                  </a:tcPr>
                </a:tc>
              </a:tr>
              <a:tr h="225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Сибирский хариус</a:t>
                      </a:r>
                      <a:endParaRPr lang="ru-RU" sz="1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37" marR="66637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37" marR="66637" marT="0" marB="0" anchor="ctr">
                    <a:noFill/>
                  </a:tcPr>
                </a:tc>
              </a:tr>
              <a:tr h="225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Язь, щука, налим, судак, суммарно</a:t>
                      </a:r>
                      <a:endParaRPr lang="ru-RU" sz="1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37" marR="66637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37" marR="66637" marT="0" marB="0" anchor="ctr">
                    <a:noFill/>
                  </a:tcPr>
                </a:tc>
              </a:tr>
              <a:tr h="225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Окунь, ерш, плотва, елец, карась, суммарно</a:t>
                      </a:r>
                      <a:endParaRPr lang="ru-RU" sz="17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37" marR="66637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37" marR="66637" marT="0" marB="0" anchor="ctr">
                    <a:noFill/>
                  </a:tcPr>
                </a:tc>
              </a:tr>
              <a:tr h="225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Прочие виды рыб </a:t>
                      </a:r>
                      <a:endParaRPr lang="ru-RU" sz="17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37" marR="66637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</a:rPr>
                        <a:t>суточная норма не устанавливается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37" marR="66637" marT="0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80124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2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3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4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</TotalTime>
  <Words>328</Words>
  <Application>Microsoft Office PowerPoint</Application>
  <PresentationFormat>Произвольный</PresentationFormat>
  <Paragraphs>88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Легкий дым</vt:lpstr>
      <vt:lpstr>Предложения по установлению норм вылова при осуществлении любительского рыболовства в зоне деятельности   Нижнеобского территориального управления  Росрыболовства </vt:lpstr>
      <vt:lpstr>Нормы вылова в зоне ответственности Нижнеобского территориального управления Росрыболовства</vt:lpstr>
      <vt:lpstr>Нормы вылова в зоне ответственности Нижнеобского территориального управления Росрыболовства</vt:lpstr>
      <vt:lpstr>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Предложения по установлению норм вылова при осуществлении любительского рыболовства в зоне деятельности ФГБНУ «Госрыбцентр»</dc:title>
  <dc:creator>Савчук Петр Юрьевич</dc:creator>
  <cp:lastModifiedBy>Охман Любовь Николаевна</cp:lastModifiedBy>
  <cp:revision>20</cp:revision>
  <cp:lastPrinted>2016-09-07T10:10:02Z</cp:lastPrinted>
  <dcterms:created xsi:type="dcterms:W3CDTF">2016-09-07T04:00:31Z</dcterms:created>
  <dcterms:modified xsi:type="dcterms:W3CDTF">2016-09-09T11:22:27Z</dcterms:modified>
</cp:coreProperties>
</file>